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PT Sans Narrow"/>
      <p:regular r:id="rId11"/>
      <p:bold r:id="rId12"/>
    </p:embeddedFont>
    <p:embeddedFont>
      <p:font typeface="Google Sans"/>
      <p:regular r:id="rId13"/>
      <p:bold r:id="rId14"/>
      <p:italic r:id="rId15"/>
      <p:boldItalic r:id="rId16"/>
    </p:embeddedFont>
    <p:embeddedFont>
      <p:font typeface="Work Sans"/>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WorkSans-boldItalic.fntdata"/><Relationship Id="rId11" Type="http://schemas.openxmlformats.org/officeDocument/2006/relationships/font" Target="fonts/PTSansNarrow-regular.fntdata"/><Relationship Id="rId10" Type="http://schemas.openxmlformats.org/officeDocument/2006/relationships/font" Target="fonts/GoogleSansSemiBold-boldItalic.fntdata"/><Relationship Id="rId13" Type="http://schemas.openxmlformats.org/officeDocument/2006/relationships/font" Target="fonts/GoogleSans-regular.fntdata"/><Relationship Id="rId12" Type="http://schemas.openxmlformats.org/officeDocument/2006/relationships/font" Target="fonts/PTSansNarrow-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GoogleSans-italic.fntdata"/><Relationship Id="rId14" Type="http://schemas.openxmlformats.org/officeDocument/2006/relationships/font" Target="fonts/GoogleSans-bold.fntdata"/><Relationship Id="rId17" Type="http://schemas.openxmlformats.org/officeDocument/2006/relationships/font" Target="fonts/WorkSans-regular.fntdata"/><Relationship Id="rId16" Type="http://schemas.openxmlformats.org/officeDocument/2006/relationships/font" Target="fonts/GoogleSans-boldItalic.fntdata"/><Relationship Id="rId5" Type="http://schemas.openxmlformats.org/officeDocument/2006/relationships/notesMaster" Target="notesMasters/notesMaster1.xml"/><Relationship Id="rId19" Type="http://schemas.openxmlformats.org/officeDocument/2006/relationships/font" Target="fonts/WorkSans-italic.fntdata"/><Relationship Id="rId6" Type="http://schemas.openxmlformats.org/officeDocument/2006/relationships/slide" Target="slides/slide1.xml"/><Relationship Id="rId18" Type="http://schemas.openxmlformats.org/officeDocument/2006/relationships/font" Target="fonts/Work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e3a6309cc6_3_34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e3a6309cc6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542984"/>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sp>
        <p:nvSpPr>
          <p:cNvPr id="202" name="Google Shape;202;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3" name="Google Shape;203;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4" name="Google Shape;204;p8"/>
          <p:cNvGrpSpPr/>
          <p:nvPr/>
        </p:nvGrpSpPr>
        <p:grpSpPr>
          <a:xfrm>
            <a:off x="95351" y="1392509"/>
            <a:ext cx="7581691" cy="5901"/>
            <a:chOff x="1890075" y="5241175"/>
            <a:chExt cx="4240556" cy="257700"/>
          </a:xfrm>
        </p:grpSpPr>
        <p:sp>
          <p:nvSpPr>
            <p:cNvPr id="205" name="Google Shape;205;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9" name="Google Shape;209;p8"/>
          <p:cNvGrpSpPr/>
          <p:nvPr/>
        </p:nvGrpSpPr>
        <p:grpSpPr>
          <a:xfrm>
            <a:off x="95351" y="4542984"/>
            <a:ext cx="7581691" cy="5901"/>
            <a:chOff x="1890075" y="5241175"/>
            <a:chExt cx="4240556" cy="257700"/>
          </a:xfrm>
        </p:grpSpPr>
        <p:sp>
          <p:nvSpPr>
            <p:cNvPr id="210" name="Google Shape;210;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7" name="Google Shape;217;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8" name="Google Shape;218;p8"/>
          <p:cNvGrpSpPr/>
          <p:nvPr/>
        </p:nvGrpSpPr>
        <p:grpSpPr>
          <a:xfrm>
            <a:off x="95351" y="7971759"/>
            <a:ext cx="7581691" cy="5901"/>
            <a:chOff x="1890075" y="5241175"/>
            <a:chExt cx="4240556" cy="257700"/>
          </a:xfrm>
        </p:grpSpPr>
        <p:sp>
          <p:nvSpPr>
            <p:cNvPr id="219" name="Google Shape;21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3" name="Google Shape;223;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9"/>
          <p:cNvSpPr txBox="1"/>
          <p:nvPr/>
        </p:nvSpPr>
        <p:spPr>
          <a:xfrm>
            <a:off x="518775" y="8577250"/>
            <a:ext cx="3818400" cy="825000"/>
          </a:xfrm>
          <a:prstGeom prst="rect">
            <a:avLst/>
          </a:prstGeom>
          <a:noFill/>
          <a:ln>
            <a:noFill/>
          </a:ln>
        </p:spPr>
        <p:txBody>
          <a:bodyPr anchorCtr="0" anchor="t" bIns="91425" lIns="91425" spcFirstLastPara="1" rIns="91425" wrap="square" tIns="91425">
            <a:noAutofit/>
          </a:bodyPr>
          <a:lstStyle/>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latin typeface="Google Sans"/>
                <a:ea typeface="Google Sans"/>
                <a:cs typeface="Google Sans"/>
                <a:sym typeface="Google Sans"/>
              </a:rPr>
              <a:t>Conduct a complete exploratory data analysis.</a:t>
            </a:r>
            <a:endParaRPr sz="1100">
              <a:solidFill>
                <a:schemeClr val="dk1"/>
              </a:solidFill>
              <a:latin typeface="Google Sans"/>
              <a:ea typeface="Google Sans"/>
              <a:cs typeface="Google Sans"/>
              <a:sym typeface="Google Sans"/>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latin typeface="Google Sans"/>
                <a:ea typeface="Google Sans"/>
                <a:cs typeface="Google Sans"/>
                <a:sym typeface="Google Sans"/>
              </a:rPr>
              <a:t>Perform any data cleaning and data analysis steps to understand unusual variables (e.g., outliers).</a:t>
            </a:r>
            <a:endParaRPr sz="1800">
              <a:solidFill>
                <a:schemeClr val="dk2"/>
              </a:solidFill>
              <a:latin typeface="Google Sans"/>
              <a:ea typeface="Google Sans"/>
              <a:cs typeface="Google Sans"/>
              <a:sym typeface="Google Sans"/>
            </a:endParaRPr>
          </a:p>
        </p:txBody>
      </p:sp>
      <p:sp>
        <p:nvSpPr>
          <p:cNvPr id="229" name="Google Shape;229;p9"/>
          <p:cNvSpPr txBox="1"/>
          <p:nvPr/>
        </p:nvSpPr>
        <p:spPr>
          <a:xfrm>
            <a:off x="518775" y="5417325"/>
            <a:ext cx="3291000" cy="2121300"/>
          </a:xfrm>
          <a:prstGeom prst="rect">
            <a:avLst/>
          </a:prstGeom>
          <a:noFill/>
          <a:ln>
            <a:noFill/>
          </a:ln>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 fares.</a:t>
            </a:r>
            <a:endParaRPr sz="1100">
              <a:solidFill>
                <a:schemeClr val="dk1"/>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There are also multiple negative values.</a:t>
            </a:r>
            <a:endParaRPr sz="1100">
              <a:solidFill>
                <a:schemeClr val="dk1"/>
              </a:solidFill>
              <a:latin typeface="Google Sans"/>
              <a:ea typeface="Google Sans"/>
              <a:cs typeface="Google Sans"/>
              <a:sym typeface="Google Sans"/>
            </a:endParaRPr>
          </a:p>
        </p:txBody>
      </p:sp>
      <p:sp>
        <p:nvSpPr>
          <p:cNvPr id="230" name="Google Shape;230;p9"/>
          <p:cNvSpPr txBox="1"/>
          <p:nvPr/>
        </p:nvSpPr>
        <p:spPr>
          <a:xfrm>
            <a:off x="518775" y="2016060"/>
            <a:ext cx="5858700" cy="8865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100">
                <a:solidFill>
                  <a:schemeClr val="dk1"/>
                </a:solidFill>
                <a:latin typeface="Google Sans"/>
                <a:ea typeface="Google Sans"/>
                <a:cs typeface="Google Sans"/>
                <a:sym typeface="Google Sans"/>
              </a:rPr>
              <a:t>NYC Taxi &amp; Limousine Commission (TLC) has hired Automatidata to create a model that can estimate taxi fares. Automatidata's data team is currently reviewing the data provided by NYC TLC to understand its content and suitability for analysis. This initial review will help the team identify key variables and ensure the data is ready for model building.</a:t>
            </a:r>
            <a:endParaRPr sz="1100">
              <a:solidFill>
                <a:schemeClr val="dk1"/>
              </a:solidFill>
              <a:latin typeface="Google Sans"/>
              <a:ea typeface="Google Sans"/>
              <a:cs typeface="Google Sans"/>
              <a:sym typeface="Google Sans"/>
            </a:endParaRPr>
          </a:p>
          <a:p>
            <a:pPr indent="0" lvl="0" marL="0" rtl="0" algn="l">
              <a:lnSpc>
                <a:spcPct val="115000"/>
              </a:lnSpc>
              <a:spcBef>
                <a:spcPts val="350"/>
              </a:spcBef>
              <a:spcAft>
                <a:spcPts val="350"/>
              </a:spcAft>
              <a:buClr>
                <a:schemeClr val="dk1"/>
              </a:buClr>
              <a:buSzPts val="1100"/>
              <a:buFont typeface="Arial"/>
              <a:buNone/>
            </a:pPr>
            <a:r>
              <a:t/>
            </a:r>
            <a:endParaRPr sz="1100">
              <a:solidFill>
                <a:schemeClr val="dk1"/>
              </a:solidFill>
              <a:latin typeface="Google Sans"/>
              <a:ea typeface="Google Sans"/>
              <a:cs typeface="Google Sans"/>
              <a:sym typeface="Google Sans"/>
            </a:endParaRPr>
          </a:p>
        </p:txBody>
      </p:sp>
      <p:sp>
        <p:nvSpPr>
          <p:cNvPr id="231" name="Google Shape;231;p9"/>
          <p:cNvSpPr txBox="1"/>
          <p:nvPr/>
        </p:nvSpPr>
        <p:spPr>
          <a:xfrm>
            <a:off x="518775" y="3492200"/>
            <a:ext cx="3367500" cy="8865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Explored dataset to find any unusual values.</a:t>
            </a:r>
            <a:endParaRPr sz="1100">
              <a:solidFill>
                <a:schemeClr val="dk1"/>
              </a:solidFill>
              <a:latin typeface="Google Sans"/>
              <a:ea typeface="Google Sans"/>
              <a:cs typeface="Google Sans"/>
              <a:sym typeface="Google Sans"/>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latin typeface="Google Sans"/>
                <a:ea typeface="Google Sans"/>
                <a:cs typeface="Google Sans"/>
                <a:sym typeface="Google Sans"/>
              </a:rPr>
              <a:t>Considered which variables are most useful to build predictive models</a:t>
            </a:r>
            <a:endParaRPr sz="1800">
              <a:solidFill>
                <a:schemeClr val="dk2"/>
              </a:solidFill>
              <a:latin typeface="Google Sans"/>
              <a:ea typeface="Google Sans"/>
              <a:cs typeface="Google Sans"/>
              <a:sym typeface="Google Sans"/>
            </a:endParaRPr>
          </a:p>
        </p:txBody>
      </p:sp>
      <p:sp>
        <p:nvSpPr>
          <p:cNvPr id="232" name="Google Shape;232;p9"/>
          <p:cNvSpPr txBox="1"/>
          <p:nvPr/>
        </p:nvSpPr>
        <p:spPr>
          <a:xfrm>
            <a:off x="1125150" y="246625"/>
            <a:ext cx="5522100" cy="399600"/>
          </a:xfrm>
          <a:prstGeom prst="rect">
            <a:avLst/>
          </a:prstGeom>
          <a:noFill/>
          <a:ln>
            <a:noFill/>
          </a:ln>
        </p:spPr>
        <p:txBody>
          <a:bodyPr anchorCtr="0" anchor="t" bIns="91425" lIns="91425" spcFirstLastPara="1" rIns="91425" wrap="square" tIns="91425">
            <a:noAutofit/>
          </a:bodyPr>
          <a:lstStyle/>
          <a:p>
            <a:pPr indent="0" lvl="0" marL="0" rtl="0" algn="ctr">
              <a:lnSpc>
                <a:spcPct val="95000"/>
              </a:lnSpc>
              <a:spcBef>
                <a:spcPts val="0"/>
              </a:spcBef>
              <a:spcAft>
                <a:spcPts val="0"/>
              </a:spcAft>
              <a:buClr>
                <a:schemeClr val="dk1"/>
              </a:buClr>
              <a:buSzPts val="1100"/>
              <a:buFont typeface="Arial"/>
              <a:buNone/>
            </a:pPr>
            <a:r>
              <a:rPr b="1" lang="en" sz="1600">
                <a:solidFill>
                  <a:schemeClr val="dk1"/>
                </a:solidFill>
                <a:latin typeface="Google Sans SemiBold"/>
                <a:ea typeface="Google Sans SemiBold"/>
                <a:cs typeface="Google Sans SemiBold"/>
                <a:sym typeface="Google Sans SemiBold"/>
              </a:rPr>
              <a:t>NYC TLC Project Preliminary Data Summary</a:t>
            </a:r>
            <a:endParaRPr b="1" sz="1200">
              <a:solidFill>
                <a:schemeClr val="dk1"/>
              </a:solidFill>
              <a:latin typeface="Google Sans SemiBold"/>
              <a:ea typeface="Google Sans SemiBold"/>
              <a:cs typeface="Google Sans SemiBold"/>
              <a:sym typeface="Google Sans SemiBold"/>
            </a:endParaRPr>
          </a:p>
        </p:txBody>
      </p:sp>
      <p:sp>
        <p:nvSpPr>
          <p:cNvPr id="233" name="Google Shape;233;p9"/>
          <p:cNvSpPr txBox="1"/>
          <p:nvPr/>
        </p:nvSpPr>
        <p:spPr>
          <a:xfrm>
            <a:off x="2414850" y="739925"/>
            <a:ext cx="2942700" cy="60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1200">
                <a:solidFill>
                  <a:schemeClr val="dk1"/>
                </a:solidFill>
                <a:latin typeface="Google Sans"/>
                <a:ea typeface="Google Sans"/>
                <a:cs typeface="Google Sans"/>
                <a:sym typeface="Google Sans"/>
              </a:rPr>
              <a:t>Executive summary report</a:t>
            </a:r>
            <a:endParaRPr b="1" sz="1200">
              <a:solidFill>
                <a:schemeClr val="dk1"/>
              </a:solidFill>
              <a:latin typeface="Google Sans"/>
              <a:ea typeface="Google Sans"/>
              <a:cs typeface="Google Sans"/>
              <a:sym typeface="Google Sans"/>
            </a:endParaRPr>
          </a:p>
          <a:p>
            <a:pPr indent="0" lvl="0" marL="0" rtl="0" algn="ctr">
              <a:lnSpc>
                <a:spcPct val="115000"/>
              </a:lnSpc>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Commission Prepared by </a:t>
            </a:r>
            <a:r>
              <a:rPr b="1" lang="en" sz="1200">
                <a:solidFill>
                  <a:schemeClr val="dk1"/>
                </a:solidFill>
                <a:latin typeface="Google Sans"/>
                <a:ea typeface="Google Sans"/>
                <a:cs typeface="Google Sans"/>
                <a:sym typeface="Google Sans"/>
              </a:rPr>
              <a:t>Automatidata</a:t>
            </a:r>
            <a:endParaRPr sz="1800">
              <a:solidFill>
                <a:schemeClr val="dk2"/>
              </a:solidFill>
              <a:latin typeface="Google Sans"/>
              <a:ea typeface="Google Sans"/>
              <a:cs typeface="Google Sans"/>
              <a:sym typeface="Google Sans"/>
            </a:endParaRPr>
          </a:p>
        </p:txBody>
      </p:sp>
      <p:sp>
        <p:nvSpPr>
          <p:cNvPr id="234" name="Google Shape;234;p9"/>
          <p:cNvSpPr txBox="1"/>
          <p:nvPr/>
        </p:nvSpPr>
        <p:spPr>
          <a:xfrm>
            <a:off x="3886200" y="3425200"/>
            <a:ext cx="3444300" cy="11055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Considered potential interactions between the two chosen variables.</a:t>
            </a:r>
            <a:endParaRPr sz="1100">
              <a:solidFill>
                <a:schemeClr val="dk1"/>
              </a:solidFill>
              <a:latin typeface="Google Sans"/>
              <a:ea typeface="Google Sans"/>
              <a:cs typeface="Google Sans"/>
              <a:sym typeface="Google Sans"/>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latin typeface="Google Sans"/>
                <a:ea typeface="Google Sans"/>
                <a:cs typeface="Google Sans"/>
                <a:sym typeface="Google Sans"/>
              </a:rPr>
              <a:t>Built the groundwork for future exploratory data analysis, visualizations, and models.</a:t>
            </a:r>
            <a:endParaRPr sz="1800">
              <a:solidFill>
                <a:schemeClr val="dk2"/>
              </a:solidFill>
              <a:latin typeface="Google Sans"/>
              <a:ea typeface="Google Sans"/>
              <a:cs typeface="Google Sans"/>
              <a:sym typeface="Google Sans"/>
            </a:endParaRPr>
          </a:p>
        </p:txBody>
      </p:sp>
      <p:pic>
        <p:nvPicPr>
          <p:cNvPr id="235" name="Google Shape;235;p9"/>
          <p:cNvPicPr preferRelativeResize="0"/>
          <p:nvPr/>
        </p:nvPicPr>
        <p:blipFill>
          <a:blip r:embed="rId3">
            <a:alphaModFix/>
          </a:blip>
          <a:stretch>
            <a:fillRect/>
          </a:stretch>
        </p:blipFill>
        <p:spPr>
          <a:xfrm>
            <a:off x="5249313" y="4622987"/>
            <a:ext cx="781425" cy="3204575"/>
          </a:xfrm>
          <a:prstGeom prst="rect">
            <a:avLst/>
          </a:prstGeom>
          <a:noFill/>
          <a:ln>
            <a:noFill/>
          </a:ln>
        </p:spPr>
      </p:pic>
      <p:pic>
        <p:nvPicPr>
          <p:cNvPr id="236" name="Google Shape;236;p9"/>
          <p:cNvPicPr preferRelativeResize="0"/>
          <p:nvPr/>
        </p:nvPicPr>
        <p:blipFill>
          <a:blip r:embed="rId4">
            <a:alphaModFix/>
          </a:blip>
          <a:stretch>
            <a:fillRect/>
          </a:stretch>
        </p:blipFill>
        <p:spPr>
          <a:xfrm>
            <a:off x="6030750" y="4570063"/>
            <a:ext cx="679225" cy="3310400"/>
          </a:xfrm>
          <a:prstGeom prst="rect">
            <a:avLst/>
          </a:prstGeom>
          <a:noFill/>
          <a:ln>
            <a:noFill/>
          </a:ln>
        </p:spPr>
      </p:pic>
      <p:sp>
        <p:nvSpPr>
          <p:cNvPr id="237" name="Google Shape;237;p9"/>
          <p:cNvSpPr txBox="1"/>
          <p:nvPr/>
        </p:nvSpPr>
        <p:spPr>
          <a:xfrm>
            <a:off x="4337175" y="8521450"/>
            <a:ext cx="3291000" cy="8250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100">
                <a:solidFill>
                  <a:schemeClr val="dk1"/>
                </a:solidFill>
                <a:latin typeface="Google Sans"/>
                <a:ea typeface="Google Sans"/>
                <a:cs typeface="Google Sans"/>
                <a:sym typeface="Google Sans"/>
              </a:rPr>
              <a:t>3.    </a:t>
            </a:r>
            <a:r>
              <a:rPr lang="en" sz="1100">
                <a:solidFill>
                  <a:schemeClr val="dk1"/>
                </a:solidFill>
                <a:latin typeface="Google Sans"/>
                <a:ea typeface="Google Sans"/>
                <a:cs typeface="Google Sans"/>
                <a:sym typeface="Google Sans"/>
              </a:rPr>
              <a:t>Use descriptive statistics to learn more about the data.</a:t>
            </a:r>
            <a:endParaRPr sz="1100">
              <a:solidFill>
                <a:schemeClr val="dk1"/>
              </a:solidFill>
              <a:latin typeface="Google Sans"/>
              <a:ea typeface="Google Sans"/>
              <a:cs typeface="Google Sans"/>
              <a:sym typeface="Google Sans"/>
            </a:endParaRPr>
          </a:p>
          <a:p>
            <a:pPr indent="0" lvl="0" marL="0" rtl="0" algn="l">
              <a:lnSpc>
                <a:spcPct val="135714"/>
              </a:lnSpc>
              <a:spcBef>
                <a:spcPts val="0"/>
              </a:spcBef>
              <a:spcAft>
                <a:spcPts val="0"/>
              </a:spcAft>
              <a:buNone/>
            </a:pPr>
            <a:r>
              <a:rPr lang="en" sz="1100">
                <a:solidFill>
                  <a:schemeClr val="dk1"/>
                </a:solidFill>
                <a:latin typeface="Google Sans"/>
                <a:ea typeface="Google Sans"/>
                <a:cs typeface="Google Sans"/>
                <a:sym typeface="Google Sans"/>
              </a:rPr>
              <a:t>4.     Create and run a regression model.</a:t>
            </a:r>
            <a:endParaRPr sz="1800">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